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46"/>
  </p:notesMasterIdLst>
  <p:handoutMasterIdLst>
    <p:handoutMasterId r:id="rId47"/>
  </p:handoutMasterIdLst>
  <p:sldIdLst>
    <p:sldId id="258" r:id="rId3"/>
    <p:sldId id="257" r:id="rId4"/>
    <p:sldId id="256" r:id="rId5"/>
    <p:sldId id="259" r:id="rId6"/>
    <p:sldId id="261" r:id="rId7"/>
    <p:sldId id="262" r:id="rId8"/>
    <p:sldId id="264" r:id="rId9"/>
    <p:sldId id="266" r:id="rId10"/>
    <p:sldId id="270" r:id="rId11"/>
    <p:sldId id="271" r:id="rId12"/>
    <p:sldId id="268" r:id="rId13"/>
    <p:sldId id="269" r:id="rId14"/>
    <p:sldId id="272" r:id="rId15"/>
    <p:sldId id="280" r:id="rId16"/>
    <p:sldId id="260" r:id="rId17"/>
    <p:sldId id="332" r:id="rId18"/>
    <p:sldId id="273" r:id="rId19"/>
    <p:sldId id="275" r:id="rId20"/>
    <p:sldId id="276" r:id="rId21"/>
    <p:sldId id="279" r:id="rId22"/>
    <p:sldId id="274" r:id="rId23"/>
    <p:sldId id="288" r:id="rId24"/>
    <p:sldId id="290" r:id="rId25"/>
    <p:sldId id="299" r:id="rId26"/>
    <p:sldId id="311" r:id="rId27"/>
    <p:sldId id="314" r:id="rId28"/>
    <p:sldId id="313" r:id="rId29"/>
    <p:sldId id="291" r:id="rId30"/>
    <p:sldId id="294" r:id="rId31"/>
    <p:sldId id="295" r:id="rId32"/>
    <p:sldId id="296" r:id="rId33"/>
    <p:sldId id="297" r:id="rId34"/>
    <p:sldId id="298" r:id="rId35"/>
    <p:sldId id="293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00" r:id="rId4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411"/>
  </p:normalViewPr>
  <p:slideViewPr>
    <p:cSldViewPr snapToGrid="0" showGuides="1">
      <p:cViewPr varScale="1">
        <p:scale>
          <a:sx n="100" d="100"/>
          <a:sy n="100" d="100"/>
        </p:scale>
        <p:origin x="11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任意多边形 17409"/>
          <p:cNvSpPr/>
          <p:nvPr/>
        </p:nvSpPr>
        <p:spPr>
          <a:xfrm>
            <a:off x="27517" y="12700"/>
            <a:ext cx="11861800" cy="6780213"/>
          </a:xfrm>
          <a:custGeom>
            <a:avLst/>
            <a:gdLst/>
            <a:ahLst/>
            <a:cxnLst/>
            <a:rect l="0" t="0" r="0" b="0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1" name="组合 17415"/>
          <p:cNvGrpSpPr/>
          <p:nvPr/>
        </p:nvGrpSpPr>
        <p:grpSpPr>
          <a:xfrm>
            <a:off x="260351" y="234950"/>
            <a:ext cx="5050367" cy="1778000"/>
            <a:chOff x="123" y="148"/>
            <a:chExt cx="2386" cy="1120"/>
          </a:xfrm>
        </p:grpSpPr>
        <p:sp>
          <p:nvSpPr>
            <p:cNvPr id="2052" name="任意多边形 17416"/>
            <p:cNvSpPr/>
            <p:nvPr userDrawn="1"/>
          </p:nvSpPr>
          <p:spPr>
            <a:xfrm>
              <a:off x="177" y="177"/>
              <a:ext cx="2250" cy="1017"/>
            </a:xfrm>
            <a:custGeom>
              <a:avLst/>
              <a:gdLst/>
              <a:ahLst/>
              <a:cxnLst/>
              <a:rect l="0" t="0" r="0" b="0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" name="任意多边形 17417"/>
            <p:cNvSpPr/>
            <p:nvPr userDrawn="1"/>
          </p:nvSpPr>
          <p:spPr>
            <a:xfrm>
              <a:off x="166" y="261"/>
              <a:ext cx="2244" cy="1007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" name="任意多边形 17418"/>
            <p:cNvSpPr/>
            <p:nvPr userDrawn="1"/>
          </p:nvSpPr>
          <p:spPr>
            <a:xfrm>
              <a:off x="474" y="344"/>
              <a:ext cx="1488" cy="919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55" name="组合 17419"/>
            <p:cNvGrpSpPr/>
            <p:nvPr userDrawn="1"/>
          </p:nvGrpSpPr>
          <p:grpSpPr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2056" name="任意多边形 17420"/>
              <p:cNvSpPr/>
              <p:nvPr userDrawn="1"/>
            </p:nvSpPr>
            <p:spPr>
              <a:xfrm>
                <a:off x="2005" y="934"/>
                <a:ext cx="212" cy="214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7" name="任意多边形 17421"/>
              <p:cNvSpPr/>
              <p:nvPr userDrawn="1"/>
            </p:nvSpPr>
            <p:spPr>
              <a:xfrm>
                <a:off x="123" y="148"/>
                <a:ext cx="2386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8" name="任意多边形 17422"/>
              <p:cNvSpPr/>
              <p:nvPr userDrawn="1"/>
            </p:nvSpPr>
            <p:spPr>
              <a:xfrm>
                <a:off x="324" y="158"/>
                <a:ext cx="1686" cy="614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" name="任意多边形 17423"/>
              <p:cNvSpPr/>
              <p:nvPr userDrawn="1"/>
            </p:nvSpPr>
            <p:spPr>
              <a:xfrm>
                <a:off x="409" y="251"/>
                <a:ext cx="227" cy="410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" name="任意多边形 17424"/>
              <p:cNvSpPr/>
              <p:nvPr userDrawn="1"/>
            </p:nvSpPr>
            <p:spPr>
              <a:xfrm>
                <a:off x="846" y="536"/>
                <a:ext cx="691" cy="36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061" name="组合 17425"/>
          <p:cNvGrpSpPr/>
          <p:nvPr/>
        </p:nvGrpSpPr>
        <p:grpSpPr>
          <a:xfrm>
            <a:off x="10553700" y="4368800"/>
            <a:ext cx="990600" cy="1058863"/>
            <a:chOff x="4986" y="2752"/>
            <a:chExt cx="468" cy="667"/>
          </a:xfrm>
        </p:grpSpPr>
        <p:sp>
          <p:nvSpPr>
            <p:cNvPr id="2062" name="任意多边形 17426"/>
            <p:cNvSpPr/>
            <p:nvPr userDrawn="1"/>
          </p:nvSpPr>
          <p:spPr>
            <a:xfrm rot="7320404">
              <a:off x="4908" y="2935"/>
              <a:ext cx="629" cy="293"/>
            </a:xfrm>
            <a:custGeom>
              <a:avLst/>
              <a:gdLst/>
              <a:ahLst/>
              <a:cxnLst/>
              <a:rect l="0" t="0" r="0" b="0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任意多边形 17427"/>
            <p:cNvSpPr/>
            <p:nvPr userDrawn="1"/>
          </p:nvSpPr>
          <p:spPr>
            <a:xfrm rot="7320404">
              <a:off x="4892" y="2921"/>
              <a:ext cx="627" cy="29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任意多边形 17428"/>
            <p:cNvSpPr/>
            <p:nvPr userDrawn="1"/>
          </p:nvSpPr>
          <p:spPr>
            <a:xfrm rot="7320404">
              <a:off x="4998" y="2911"/>
              <a:ext cx="416" cy="265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65" name="组合 17429"/>
            <p:cNvGrpSpPr/>
            <p:nvPr userDrawn="1"/>
          </p:nvGrpSpPr>
          <p:grpSpPr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2066" name="任意多边形 17430"/>
              <p:cNvSpPr/>
              <p:nvPr userDrawn="1"/>
            </p:nvSpPr>
            <p:spPr>
              <a:xfrm rot="7320404">
                <a:off x="4986" y="3189"/>
                <a:ext cx="59" cy="61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" name="任意多边形 17431"/>
              <p:cNvSpPr/>
              <p:nvPr userDrawn="1"/>
            </p:nvSpPr>
            <p:spPr>
              <a:xfrm rot="7320404">
                <a:off x="4886" y="2929"/>
                <a:ext cx="667" cy="31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" name="任意多边形 17432"/>
              <p:cNvSpPr/>
              <p:nvPr userDrawn="1"/>
            </p:nvSpPr>
            <p:spPr>
              <a:xfrm rot="7320404">
                <a:off x="5062" y="2997"/>
                <a:ext cx="472" cy="176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" name="任意多边形 17433"/>
              <p:cNvSpPr/>
              <p:nvPr userDrawn="1"/>
            </p:nvSpPr>
            <p:spPr>
              <a:xfrm rot="7320404">
                <a:off x="5362" y="2872"/>
                <a:ext cx="63" cy="118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" name="任意多边形 17434"/>
              <p:cNvSpPr/>
              <p:nvPr userDrawn="1"/>
            </p:nvSpPr>
            <p:spPr>
              <a:xfrm rot="7320404">
                <a:off x="5135" y="2998"/>
                <a:ext cx="193" cy="10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71" name="任意多边形 17435"/>
          <p:cNvSpPr/>
          <p:nvPr/>
        </p:nvSpPr>
        <p:spPr>
          <a:xfrm>
            <a:off x="1202267" y="5054600"/>
            <a:ext cx="9076267" cy="728663"/>
          </a:xfrm>
          <a:custGeom>
            <a:avLst/>
            <a:gdLst/>
            <a:ahLst/>
            <a:cxnLst/>
            <a:rect l="0" t="0" r="0" b="0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72" name="任意多边形 17436"/>
          <p:cNvSpPr/>
          <p:nvPr/>
        </p:nvSpPr>
        <p:spPr>
          <a:xfrm>
            <a:off x="5435600" y="1930400"/>
            <a:ext cx="1185333" cy="381000"/>
          </a:xfrm>
          <a:custGeom>
            <a:avLst/>
            <a:gdLst/>
            <a:ahLst/>
            <a:cxnLst/>
            <a:rect l="0" t="0" r="0" b="0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11" name="标题 17410"/>
          <p:cNvSpPr>
            <a:spLocks noGrp="1"/>
          </p:cNvSpPr>
          <p:nvPr>
            <p:ph type="ctrTitle"/>
          </p:nvPr>
        </p:nvSpPr>
        <p:spPr>
          <a:xfrm>
            <a:off x="1828800" y="1511300"/>
            <a:ext cx="8534400" cy="2273300"/>
          </a:xfrm>
          <a:prstGeom prst="rect">
            <a:avLst/>
          </a:prstGeom>
          <a:noFill/>
          <a:ln w="9525">
            <a:noFill/>
          </a:ln>
          <a:effectLst>
            <a:outerShdw dist="45791" dir="2021404" algn="ctr" rotWithShape="0">
              <a:schemeClr val="bg2"/>
            </a:outerShdw>
          </a:effectLst>
        </p:spPr>
        <p:txBody>
          <a:bodyPr anchor="b" anchorCtr="0"/>
          <a:lstStyle>
            <a:lvl1pPr lvl="0">
              <a:buClrTx/>
              <a:buSzTx/>
              <a:buFontTx/>
              <a:defRPr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7412" name="副标题 17411"/>
          <p:cNvSpPr>
            <a:spLocks noGrp="1"/>
          </p:cNvSpPr>
          <p:nvPr>
            <p:ph type="subTitle" idx="1"/>
          </p:nvPr>
        </p:nvSpPr>
        <p:spPr>
          <a:xfrm>
            <a:off x="2065867" y="4051300"/>
            <a:ext cx="8043333" cy="1003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  <a:lvl2pPr marL="457200" lvl="1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2pPr>
            <a:lvl3pPr marL="914400" lvl="2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3pPr>
            <a:lvl4pPr marL="1371600" lvl="3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4pPr>
            <a:lvl5pPr marL="1828800" lvl="4" indent="0" algn="ctr">
              <a:buClrTx/>
              <a:buSzTx/>
              <a:buFontTx/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7413" name="日期占位符 17412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400">
                <a:latin typeface="Comic Sans MS" panose="030F0702030302020204" pitchFamily="66" charset="0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2025/10/11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7414" name="页脚占位符 17413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400">
                <a:latin typeface="Comic Sans MS" panose="030F0702030302020204" pitchFamily="66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17415" name="灯片编号占位符 17414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400">
                <a:latin typeface="Comic Sans MS" panose="030F0702030302020204" pitchFamily="66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5028184" cy="36576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7816" y="1828800"/>
            <a:ext cx="5028184" cy="36576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10600" y="152400"/>
            <a:ext cx="2565400" cy="53340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152400"/>
            <a:ext cx="7547481" cy="5334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2025/10/11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2025/10/11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任意多边形 16385"/>
          <p:cNvSpPr/>
          <p:nvPr/>
        </p:nvSpPr>
        <p:spPr>
          <a:xfrm rot="-3172564">
            <a:off x="10369551" y="-14287"/>
            <a:ext cx="1549400" cy="2082800"/>
          </a:xfrm>
          <a:custGeom>
            <a:avLst/>
            <a:gdLst/>
            <a:ahLst/>
            <a:cxnLst/>
            <a:rect l="0" t="0" r="0" b="0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7" name="标题 16386"/>
          <p:cNvSpPr>
            <a:spLocks noGrp="1"/>
          </p:cNvSpPr>
          <p:nvPr>
            <p:ph type="title"/>
          </p:nvPr>
        </p:nvSpPr>
        <p:spPr>
          <a:xfrm>
            <a:off x="914400" y="152400"/>
            <a:ext cx="9160933" cy="1600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16387"/>
          <p:cNvSpPr>
            <a:spLocks noGrp="1"/>
          </p:cNvSpPr>
          <p:nvPr>
            <p:ph type="body"/>
          </p:nvPr>
        </p:nvSpPr>
        <p:spPr>
          <a:xfrm>
            <a:off x="914400" y="1828800"/>
            <a:ext cx="10261600" cy="365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9" name="日期占位符 16388"/>
          <p:cNvSpPr>
            <a:spLocks noGrp="1"/>
          </p:cNvSpPr>
          <p:nvPr>
            <p:ph type="dt" sz="half" idx="2"/>
          </p:nvPr>
        </p:nvSpPr>
        <p:spPr>
          <a:xfrm>
            <a:off x="18288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latin typeface="Comic Sans MS" panose="030F0702030302020204" pitchFamily="66" charset="0"/>
              </a:defRPr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6390" name="页脚占位符 16389"/>
          <p:cNvSpPr>
            <a:spLocks noGrp="1"/>
          </p:cNvSpPr>
          <p:nvPr>
            <p:ph type="ftr" sz="quarter" idx="3"/>
          </p:nvPr>
        </p:nvSpPr>
        <p:spPr>
          <a:xfrm>
            <a:off x="4741333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latin typeface="Comic Sans MS" panose="030F0702030302020204" pitchFamily="66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6391" name="灯片编号占位符 16390"/>
          <p:cNvSpPr>
            <a:spLocks noGrp="1"/>
          </p:cNvSpPr>
          <p:nvPr>
            <p:ph type="sldNum" sz="quarter" idx="4"/>
          </p:nvPr>
        </p:nvSpPr>
        <p:spPr>
          <a:xfrm>
            <a:off x="8957733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latin typeface="Comic Sans MS" panose="030F0702030302020204" pitchFamily="66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2" name="任意多边形 16391"/>
          <p:cNvSpPr/>
          <p:nvPr/>
        </p:nvSpPr>
        <p:spPr>
          <a:xfrm rot="-3172564">
            <a:off x="10483851" y="22225"/>
            <a:ext cx="1553633" cy="2097088"/>
          </a:xfrm>
          <a:custGeom>
            <a:avLst/>
            <a:gdLst/>
            <a:ahLst/>
            <a:cxnLst/>
            <a:rect l="0" t="0" r="0" b="0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3" name="任意多边形 16392"/>
          <p:cNvSpPr/>
          <p:nvPr/>
        </p:nvSpPr>
        <p:spPr>
          <a:xfrm rot="-3172564">
            <a:off x="10441517" y="192088"/>
            <a:ext cx="1367367" cy="1571625"/>
          </a:xfrm>
          <a:custGeom>
            <a:avLst/>
            <a:gdLst/>
            <a:ahLst/>
            <a:cxnLst/>
            <a:rect l="0" t="0" r="0" b="0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34" name="组合 16393"/>
          <p:cNvGrpSpPr/>
          <p:nvPr/>
        </p:nvGrpSpPr>
        <p:grpSpPr>
          <a:xfrm>
            <a:off x="10584" y="5540375"/>
            <a:ext cx="2379133" cy="1246188"/>
            <a:chOff x="5" y="3490"/>
            <a:chExt cx="1124" cy="785"/>
          </a:xfrm>
        </p:grpSpPr>
        <p:sp>
          <p:nvSpPr>
            <p:cNvPr id="1035" name="任意多边形 16394"/>
            <p:cNvSpPr/>
            <p:nvPr userDrawn="1"/>
          </p:nvSpPr>
          <p:spPr>
            <a:xfrm>
              <a:off x="24" y="3505"/>
              <a:ext cx="1089" cy="649"/>
            </a:xfrm>
            <a:custGeom>
              <a:avLst/>
              <a:gdLst/>
              <a:ahLst/>
              <a:cxnLst/>
              <a:rect l="0" t="0" r="0" b="0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任意多边形 16395"/>
            <p:cNvSpPr/>
            <p:nvPr userDrawn="1"/>
          </p:nvSpPr>
          <p:spPr>
            <a:xfrm>
              <a:off x="1022" y="3582"/>
              <a:ext cx="71" cy="129"/>
            </a:xfrm>
            <a:custGeom>
              <a:avLst/>
              <a:gdLst/>
              <a:ahLst/>
              <a:cxnLst/>
              <a:rect l="0" t="0" r="0" b="0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任意多边形 16396"/>
            <p:cNvSpPr/>
            <p:nvPr userDrawn="1"/>
          </p:nvSpPr>
          <p:spPr>
            <a:xfrm>
              <a:off x="20" y="3774"/>
              <a:ext cx="792" cy="41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任意多边形 16397"/>
            <p:cNvSpPr/>
            <p:nvPr userDrawn="1"/>
          </p:nvSpPr>
          <p:spPr>
            <a:xfrm>
              <a:off x="129" y="3808"/>
              <a:ext cx="525" cy="374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任意多边形 16398"/>
            <p:cNvSpPr/>
            <p:nvPr userDrawn="1"/>
          </p:nvSpPr>
          <p:spPr>
            <a:xfrm>
              <a:off x="485" y="3532"/>
              <a:ext cx="135" cy="121"/>
            </a:xfrm>
            <a:custGeom>
              <a:avLst/>
              <a:gdLst/>
              <a:ahLst/>
              <a:cxnLst/>
              <a:rect l="0" t="0" r="0" b="0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任意多边形 16399"/>
            <p:cNvSpPr/>
            <p:nvPr userDrawn="1"/>
          </p:nvSpPr>
          <p:spPr>
            <a:xfrm>
              <a:off x="641" y="4163"/>
              <a:ext cx="76" cy="112"/>
            </a:xfrm>
            <a:custGeom>
              <a:avLst/>
              <a:gdLst/>
              <a:ahLst/>
              <a:cxnLst/>
              <a:rect l="0" t="0" r="0" b="0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任意多边形 16400"/>
            <p:cNvSpPr/>
            <p:nvPr userDrawn="1"/>
          </p:nvSpPr>
          <p:spPr>
            <a:xfrm>
              <a:off x="504" y="3607"/>
              <a:ext cx="193" cy="383"/>
            </a:xfrm>
            <a:custGeom>
              <a:avLst/>
              <a:gdLst/>
              <a:ahLst/>
              <a:cxnLst/>
              <a:rect l="0" t="0" r="0" b="0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任意多边形 16401"/>
            <p:cNvSpPr/>
            <p:nvPr userDrawn="1"/>
          </p:nvSpPr>
          <p:spPr>
            <a:xfrm>
              <a:off x="668" y="3590"/>
              <a:ext cx="364" cy="174"/>
            </a:xfrm>
            <a:custGeom>
              <a:avLst/>
              <a:gdLst/>
              <a:ahLst/>
              <a:cxnLst/>
              <a:rect l="0" t="0" r="0" b="0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任意多边形 16402"/>
            <p:cNvSpPr/>
            <p:nvPr userDrawn="1"/>
          </p:nvSpPr>
          <p:spPr>
            <a:xfrm>
              <a:off x="347" y="3693"/>
              <a:ext cx="156" cy="67"/>
            </a:xfrm>
            <a:custGeom>
              <a:avLst/>
              <a:gdLst/>
              <a:ahLst/>
              <a:cxnLst/>
              <a:rect l="0" t="0" r="0" b="0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44" name="组合 16403"/>
            <p:cNvGrpSpPr/>
            <p:nvPr userDrawn="1"/>
          </p:nvGrpSpPr>
          <p:grpSpPr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1045" name="组合 16404"/>
              <p:cNvGrpSpPr/>
              <p:nvPr userDrawn="1"/>
            </p:nvGrpSpPr>
            <p:grpSpPr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1046" name="任意多边形 16405"/>
                <p:cNvSpPr/>
                <p:nvPr userDrawn="1"/>
              </p:nvSpPr>
              <p:spPr>
                <a:xfrm>
                  <a:off x="499" y="3587"/>
                  <a:ext cx="157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7" name="任意多边形 16406"/>
                <p:cNvSpPr/>
                <p:nvPr userDrawn="1"/>
              </p:nvSpPr>
              <p:spPr>
                <a:xfrm>
                  <a:off x="636" y="4137"/>
                  <a:ext cx="115" cy="1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8" name="任意多边形 16407"/>
                <p:cNvSpPr/>
                <p:nvPr userDrawn="1"/>
              </p:nvSpPr>
              <p:spPr>
                <a:xfrm>
                  <a:off x="1004" y="3562"/>
                  <a:ext cx="43" cy="1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49" name="任意多边形 16408"/>
              <p:cNvSpPr/>
              <p:nvPr userDrawn="1"/>
            </p:nvSpPr>
            <p:spPr>
              <a:xfrm>
                <a:off x="76" y="3732"/>
                <a:ext cx="595" cy="250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" name="任意多边形 16409"/>
              <p:cNvSpPr/>
              <p:nvPr userDrawn="1"/>
            </p:nvSpPr>
            <p:spPr>
              <a:xfrm>
                <a:off x="260" y="3886"/>
                <a:ext cx="244" cy="148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1" name="任意多边形 16410"/>
              <p:cNvSpPr/>
              <p:nvPr userDrawn="1"/>
            </p:nvSpPr>
            <p:spPr>
              <a:xfrm>
                <a:off x="565" y="3680"/>
                <a:ext cx="107" cy="238"/>
              </a:xfrm>
              <a:custGeom>
                <a:avLst/>
                <a:gdLst/>
                <a:ahLst/>
                <a:cxnLst/>
                <a:rect l="0" t="0" r="0" b="0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52" name="组合 16411"/>
              <p:cNvGrpSpPr/>
              <p:nvPr userDrawn="1"/>
            </p:nvGrpSpPr>
            <p:grpSpPr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1053" name="任意多边形 16412"/>
                <p:cNvSpPr/>
                <p:nvPr userDrawn="1"/>
              </p:nvSpPr>
              <p:spPr>
                <a:xfrm>
                  <a:off x="669" y="4048"/>
                  <a:ext cx="75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4" name="任意多边形 16413"/>
                <p:cNvSpPr/>
                <p:nvPr userDrawn="1"/>
              </p:nvSpPr>
              <p:spPr>
                <a:xfrm>
                  <a:off x="5" y="3728"/>
                  <a:ext cx="842" cy="44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5" name="任意多边形 16414"/>
                <p:cNvSpPr/>
                <p:nvPr userDrawn="1"/>
              </p:nvSpPr>
              <p:spPr>
                <a:xfrm>
                  <a:off x="106" y="3770"/>
                  <a:ext cx="80" cy="1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6" name="任意多边形 16415"/>
                <p:cNvSpPr/>
                <p:nvPr userDrawn="1"/>
              </p:nvSpPr>
              <p:spPr>
                <a:xfrm>
                  <a:off x="449" y="3490"/>
                  <a:ext cx="322" cy="59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7" name="任意多边形 16416"/>
                <p:cNvSpPr/>
                <p:nvPr userDrawn="1"/>
              </p:nvSpPr>
              <p:spPr>
                <a:xfrm>
                  <a:off x="578" y="3650"/>
                  <a:ext cx="96" cy="2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8" name="任意多边形 16417"/>
                <p:cNvSpPr/>
                <p:nvPr userDrawn="1"/>
              </p:nvSpPr>
              <p:spPr>
                <a:xfrm>
                  <a:off x="328" y="3630"/>
                  <a:ext cx="195" cy="13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9" name="任意多边形 16418"/>
                <p:cNvSpPr/>
                <p:nvPr userDrawn="1"/>
              </p:nvSpPr>
              <p:spPr>
                <a:xfrm>
                  <a:off x="658" y="3538"/>
                  <a:ext cx="471" cy="2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0" name="任意多边形 16419"/>
                <p:cNvSpPr/>
                <p:nvPr userDrawn="1"/>
              </p:nvSpPr>
              <p:spPr>
                <a:xfrm>
                  <a:off x="717" y="3606"/>
                  <a:ext cx="245" cy="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061" name="组合 16420"/>
          <p:cNvGrpSpPr/>
          <p:nvPr/>
        </p:nvGrpSpPr>
        <p:grpSpPr>
          <a:xfrm>
            <a:off x="11573933" y="2116138"/>
            <a:ext cx="514351" cy="4308475"/>
            <a:chOff x="5468" y="1333"/>
            <a:chExt cx="243" cy="2714"/>
          </a:xfrm>
        </p:grpSpPr>
        <p:sp>
          <p:nvSpPr>
            <p:cNvPr id="1062" name="任意多边形 16421"/>
            <p:cNvSpPr/>
            <p:nvPr userDrawn="1"/>
          </p:nvSpPr>
          <p:spPr>
            <a:xfrm flipH="1">
              <a:off x="5468" y="2620"/>
              <a:ext cx="205" cy="1427"/>
            </a:xfrm>
            <a:custGeom>
              <a:avLst/>
              <a:gdLst/>
              <a:ahLst/>
              <a:cxnLst/>
              <a:rect l="0" t="0" r="0" b="0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3" name="任意多边形 16422"/>
            <p:cNvSpPr/>
            <p:nvPr userDrawn="1"/>
          </p:nvSpPr>
          <p:spPr>
            <a:xfrm flipH="1">
              <a:off x="5506" y="1333"/>
              <a:ext cx="205" cy="1633"/>
            </a:xfrm>
            <a:custGeom>
              <a:avLst/>
              <a:gdLst/>
              <a:ahLst/>
              <a:cxnLst/>
              <a:rect l="0" t="0" r="0" b="0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64" name="组合 16423"/>
          <p:cNvGrpSpPr/>
          <p:nvPr/>
        </p:nvGrpSpPr>
        <p:grpSpPr>
          <a:xfrm>
            <a:off x="9757833" y="90488"/>
            <a:ext cx="2844800" cy="1911350"/>
            <a:chOff x="4610" y="57"/>
            <a:chExt cx="1344" cy="1204"/>
          </a:xfrm>
        </p:grpSpPr>
        <p:grpSp>
          <p:nvGrpSpPr>
            <p:cNvPr id="1065" name="组合 16424"/>
            <p:cNvGrpSpPr/>
            <p:nvPr userDrawn="1"/>
          </p:nvGrpSpPr>
          <p:grpSpPr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1066" name="任意多边形 16425"/>
              <p:cNvSpPr/>
              <p:nvPr userDrawn="1"/>
            </p:nvSpPr>
            <p:spPr>
              <a:xfrm rot="-3172564">
                <a:off x="5430" y="1086"/>
                <a:ext cx="62" cy="288"/>
              </a:xfrm>
              <a:custGeom>
                <a:avLst/>
                <a:gdLst/>
                <a:ahLst/>
                <a:cxnLst/>
                <a:rect l="0" t="0" r="0" b="0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67" name="组合 16426"/>
              <p:cNvGrpSpPr/>
              <p:nvPr userDrawn="1"/>
            </p:nvGrpSpPr>
            <p:grpSpPr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1068" name="任意多边形 16427"/>
                <p:cNvSpPr/>
                <p:nvPr userDrawn="1"/>
              </p:nvSpPr>
              <p:spPr>
                <a:xfrm rot="-3172564">
                  <a:off x="4965" y="70"/>
                  <a:ext cx="153" cy="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9" name="任意多边形 16428"/>
                <p:cNvSpPr/>
                <p:nvPr userDrawn="1"/>
              </p:nvSpPr>
              <p:spPr>
                <a:xfrm rot="-3172564">
                  <a:off x="5047" y="330"/>
                  <a:ext cx="269" cy="4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0" name="任意多边形 16429"/>
                <p:cNvSpPr/>
                <p:nvPr userDrawn="1"/>
              </p:nvSpPr>
              <p:spPr>
                <a:xfrm rot="-3172564">
                  <a:off x="4857" y="180"/>
                  <a:ext cx="505" cy="89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1" name="任意多边形 16430"/>
                <p:cNvSpPr/>
                <p:nvPr userDrawn="1"/>
              </p:nvSpPr>
              <p:spPr>
                <a:xfrm rot="-3172564">
                  <a:off x="4903" y="-19"/>
                  <a:ext cx="758" cy="13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2" name="任意多边形 16431"/>
                <p:cNvSpPr/>
                <p:nvPr userDrawn="1"/>
              </p:nvSpPr>
              <p:spPr>
                <a:xfrm rot="-3172564">
                  <a:off x="5296" y="895"/>
                  <a:ext cx="169" cy="1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3" name="任意多边形 16432"/>
                <p:cNvSpPr/>
                <p:nvPr userDrawn="1"/>
              </p:nvSpPr>
              <p:spPr>
                <a:xfrm rot="-3172564">
                  <a:off x="5252" y="804"/>
                  <a:ext cx="181" cy="1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4" name="任意多边形 16433"/>
                <p:cNvSpPr/>
                <p:nvPr userDrawn="1"/>
              </p:nvSpPr>
              <p:spPr>
                <a:xfrm rot="-3172564">
                  <a:off x="4984" y="209"/>
                  <a:ext cx="181" cy="1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" name="任意多边形 16434"/>
                <p:cNvSpPr/>
                <p:nvPr userDrawn="1"/>
              </p:nvSpPr>
              <p:spPr>
                <a:xfrm rot="-3172564">
                  <a:off x="4947" y="140"/>
                  <a:ext cx="179" cy="1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76" name="直接连接符 16435"/>
            <p:cNvSpPr/>
            <p:nvPr userDrawn="1"/>
          </p:nvSpPr>
          <p:spPr>
            <a:xfrm>
              <a:off x="4870" y="84"/>
              <a:ext cx="42" cy="9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5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16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矩形 2051"/>
          <p:cNvSpPr/>
          <p:nvPr/>
        </p:nvSpPr>
        <p:spPr>
          <a:xfrm>
            <a:off x="3935413" y="3143250"/>
            <a:ext cx="4392612" cy="9445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2800" b="1">
                <a:ln w="9525" cap="flat" cmpd="sng">
                  <a:solidFill>
                    <a:srgbClr val="CC99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dist="53882" dir="2699999" algn="ctr" rotWithShape="0">
                    <a:srgbClr val="9999FF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inversion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  <p:bldP spid="205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4295" y="189230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0835" y="960755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His house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lies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behind the mountain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30835" y="1888490"/>
            <a:ext cx="121526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Behind the mountain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lies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his house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30835" y="3502660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Jack’s bag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was left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under the table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330835" y="4436745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Under the table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was left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Jack’s bag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  <p:bldP spid="4" grpId="0"/>
      <p:bldP spid="4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110105" y="4368800"/>
            <a:ext cx="67500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John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came down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15540" y="5433060"/>
            <a:ext cx="6444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Down came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John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540" y="645160"/>
            <a:ext cx="4762500" cy="3524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04670" y="4501515"/>
            <a:ext cx="67500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woman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walked in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110105" y="5433060"/>
            <a:ext cx="6444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In walked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woman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105" y="735965"/>
            <a:ext cx="4712970" cy="35274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4295" y="189230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85615" y="1145540"/>
            <a:ext cx="67500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4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Your turn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comes </a:t>
            </a:r>
            <a:r>
              <a:rPr lang="en-US" altLang="zh-CN" sz="44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now!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12310" y="2225040"/>
            <a:ext cx="644461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Now</a:t>
            </a:r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comes </a:t>
            </a:r>
            <a:r>
              <a:rPr lang="en-US" altLang="zh-CN" sz="44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your turn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1047750"/>
            <a:ext cx="4041775" cy="39630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4295" y="189230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6600" y="4458335"/>
            <a:ext cx="110883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4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 lonely boy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is </a:t>
            </a:r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sitting on the ground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  <a:endParaRPr lang="en-US" altLang="zh-CN" sz="4400" b="1" u="sng">
              <a:solidFill>
                <a:srgbClr val="C0000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1850" y="5501640"/>
            <a:ext cx="107092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Sitting on the ground 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is </a:t>
            </a:r>
            <a:r>
              <a:rPr lang="en-US" altLang="zh-CN" sz="44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 lonely boy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480" y="558800"/>
            <a:ext cx="5104765" cy="36245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矩形 21511"/>
          <p:cNvSpPr/>
          <p:nvPr>
            <p:custDataLst>
              <p:tags r:id="rId1"/>
            </p:custDataLst>
          </p:nvPr>
        </p:nvSpPr>
        <p:spPr>
          <a:xfrm>
            <a:off x="167005" y="240665"/>
            <a:ext cx="82613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The frightened tiger 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ea"/>
                <a:sym typeface="+mn-ea"/>
              </a:rPr>
              <a:t>ran away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7005" y="1277620"/>
            <a:ext cx="82613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 big mosquito came here !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7005" y="2481580"/>
            <a:ext cx="82613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Beijing is to the north of Nanjing. 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67005" y="3771265"/>
            <a:ext cx="82613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Mike sat by the fire.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67005" y="5060950"/>
            <a:ext cx="108521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His elder sister was standing next to him.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2" grpId="0"/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3537585"/>
            <a:ext cx="28092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部分倒装：</a:t>
            </a:r>
          </a:p>
        </p:txBody>
      </p:sp>
      <p:sp>
        <p:nvSpPr>
          <p:cNvPr id="2" name="左大括号 1"/>
          <p:cNvSpPr/>
          <p:nvPr>
            <p:custDataLst>
              <p:tags r:id="rId2"/>
            </p:custDataLst>
          </p:nvPr>
        </p:nvSpPr>
        <p:spPr>
          <a:xfrm>
            <a:off x="2539365" y="923290"/>
            <a:ext cx="917575" cy="5934710"/>
          </a:xfrm>
          <a:prstGeom prst="leftBrace">
            <a:avLst/>
          </a:prstGeom>
          <a:ln w="57150">
            <a:solidFill>
              <a:srgbClr val="20202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223895" y="1031875"/>
            <a:ext cx="88106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修饰名词时不用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223895" y="2136140"/>
            <a:ext cx="799528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固定句型：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neither/nor/so +be/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情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/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助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3895" y="298323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223895" y="4850765"/>
            <a:ext cx="76041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only...but also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223895" y="391668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until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223895" y="5729605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as, though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ldLvl="0" animBg="1"/>
      <p:bldP spid="2" grpId="1" animBg="1"/>
      <p:bldP spid="5" grpId="0"/>
      <p:bldP spid="8" grpId="0"/>
      <p:bldP spid="6" grpId="0"/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895" y="9779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70" y="958215"/>
            <a:ext cx="4762500" cy="340042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299845" y="450278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have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never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read such a good book.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299845" y="535368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Never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have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 I 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read such a good book.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895" y="9779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299845" y="450278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She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could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hardly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believe her eyes.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299845" y="535368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Hardly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could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 she believe her eyes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95" y="1155065"/>
            <a:ext cx="4966970" cy="26574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895" y="9779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12750" y="4502785"/>
            <a:ext cx="10756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He knew </a:t>
            </a:r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little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 that the police were around.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12750" y="5353685"/>
            <a:ext cx="1157097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Little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did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 he know that the police were around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" y="1010920"/>
            <a:ext cx="4495165" cy="32238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矩形 2063"/>
          <p:cNvSpPr/>
          <p:nvPr>
            <p:custDataLst>
              <p:tags r:id="rId1"/>
            </p:custDataLst>
          </p:nvPr>
        </p:nvSpPr>
        <p:spPr>
          <a:xfrm>
            <a:off x="-826135" y="344805"/>
            <a:ext cx="116897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609600" indent="-609600"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latin typeface="Times New Roman Regular" panose="02020503050405090304" charset="0"/>
                <a:ea typeface="楷体" panose="02010609060101010101" charset="-122"/>
                <a:cs typeface="Times New Roman Regular" panose="02020503050405090304" charset="0"/>
              </a:rPr>
              <a:t>      </a:t>
            </a:r>
            <a:r>
              <a:rPr lang="en-US" altLang="zh-CN" sz="3200" b="1">
                <a:latin typeface="Times New Roman Regular" panose="02020503050405090304" charset="0"/>
                <a:ea typeface="楷体" panose="02010609060101010101" charset="-122"/>
                <a:cs typeface="Times New Roman Regular" panose="02020503050405090304" charset="0"/>
              </a:rPr>
              <a:t>     </a:t>
            </a:r>
            <a:r>
              <a:rPr lang="zh-CN" altLang="en-US" sz="3200" b="1">
                <a:latin typeface="Times New Roman Regular" panose="02020503050405090304" charset="0"/>
                <a:ea typeface="楷体" panose="02010609060101010101" charset="-122"/>
                <a:cs typeface="Times New Roman Regular" panose="02020503050405090304" charset="0"/>
              </a:rPr>
              <a:t>在英语中，主语和谓语的语序通常的</a:t>
            </a:r>
            <a:r>
              <a:rPr lang="zh-CN" altLang="en-US" sz="3200" b="1">
                <a:solidFill>
                  <a:srgbClr val="C00000"/>
                </a:solidFill>
                <a:latin typeface="Times New Roman Regular" panose="02020503050405090304" charset="0"/>
                <a:ea typeface="楷体" panose="02010609060101010101" charset="-122"/>
                <a:cs typeface="Times New Roman Regular" panose="02020503050405090304" charset="0"/>
              </a:rPr>
              <a:t>主语在前，谓语在后</a:t>
            </a:r>
            <a:r>
              <a:rPr lang="zh-CN" altLang="en-US" sz="3200" b="1">
                <a:latin typeface="Times New Roman Regular" panose="02020503050405090304" charset="0"/>
                <a:ea typeface="楷体" panose="02010609060101010101" charset="-122"/>
                <a:cs typeface="Times New Roman Regular" panose="02020503050405090304" charset="0"/>
              </a:rPr>
              <a:t>。</a:t>
            </a:r>
          </a:p>
        </p:txBody>
      </p:sp>
      <p:sp>
        <p:nvSpPr>
          <p:cNvPr id="18438" name="文本框 18437"/>
          <p:cNvSpPr txBox="1"/>
          <p:nvPr>
            <p:custDataLst>
              <p:tags r:id="rId2"/>
            </p:custDataLst>
          </p:nvPr>
        </p:nvSpPr>
        <p:spPr>
          <a:xfrm>
            <a:off x="363220" y="1494155"/>
            <a:ext cx="11657965" cy="419354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latin typeface="Comic Sans MS" panose="030F0702030302020204" pitchFamily="66" charset="0"/>
                <a:ea typeface="宋体" panose="02010600030101010101" pitchFamily="2" charset="-122"/>
              </a:rPr>
              <a:t>A disabled young man lies under the table .</a:t>
            </a:r>
          </a:p>
          <a:p>
            <a:pPr>
              <a:spcBef>
                <a:spcPct val="50000"/>
              </a:spcBef>
            </a:pPr>
            <a:endParaRPr lang="en-US" altLang="zh-CN" sz="360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600">
                <a:latin typeface="Comic Sans MS" panose="030F0702030302020204" pitchFamily="66" charset="0"/>
                <a:ea typeface="宋体" panose="02010600030101010101" pitchFamily="2" charset="-122"/>
              </a:rPr>
              <a:t>The small boat went down. </a:t>
            </a:r>
          </a:p>
          <a:p>
            <a:pPr>
              <a:spcBef>
                <a:spcPct val="50000"/>
              </a:spcBef>
            </a:pPr>
            <a:endParaRPr lang="en-US" altLang="zh-CN" sz="3600">
              <a:latin typeface="Comic Sans MS" panose="030F0702030302020204" pitchFamily="66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6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A big supermarket lies the </a:t>
            </a:r>
            <a:r>
              <a:rPr lang="en-US" altLang="zh-CN" sz="3600">
                <a:latin typeface="Comic Sans MS" panose="030F0702030302020204" pitchFamily="66" charset="0"/>
                <a:ea typeface="宋体" panose="02010600030101010101" pitchFamily="2" charset="-122"/>
              </a:rPr>
              <a:t>south of the lake.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base">
                                        <p:cTn id="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 animBg="1"/>
      <p:bldP spid="184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895" y="9779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</a:p>
        </p:txBody>
      </p: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75895" y="4951095"/>
            <a:ext cx="107569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give up </a:t>
            </a:r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by no means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75895" y="5820410"/>
            <a:ext cx="1157097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By no means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400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do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 I give up.</a:t>
            </a:r>
            <a:endParaRPr lang="en-US" altLang="zh-CN" sz="40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742950"/>
            <a:ext cx="4177665" cy="417766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03505" y="90170"/>
            <a:ext cx="1192149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The western restaurant lies in the east of our school.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03505" y="1694815"/>
            <a:ext cx="119214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never see such a beautiful place.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03505" y="2879725"/>
            <a:ext cx="119214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He was standing beside the West Lake.  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03505" y="4064635"/>
            <a:ext cx="114407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am willing to come to his party by no means.</a:t>
            </a: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03505" y="5249545"/>
            <a:ext cx="114407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The girls come down.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固定句型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部分倒装：典型代表：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So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Neither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95" y="1109345"/>
            <a:ext cx="4176395" cy="40570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36770" y="1109345"/>
            <a:ext cx="5920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am very happy!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4636770" y="4613910"/>
            <a:ext cx="68287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我也是。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So+ be/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情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/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助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+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主语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636770" y="2047875"/>
            <a:ext cx="5920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will give up at once.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636770" y="3023235"/>
            <a:ext cx="75552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He wants to answer a call of nature.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固定句型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部分倒装：典型代表：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So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Neither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Nor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36770" y="1109345"/>
            <a:ext cx="5920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am very happy!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56845" y="5713730"/>
            <a:ext cx="105410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我也不。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Neither/nor+ be/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情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/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助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+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主语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636770" y="2047875"/>
            <a:ext cx="59201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will give up at once.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4636770" y="3023235"/>
            <a:ext cx="75552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He wants to answer a call of nature.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45" y="1240155"/>
            <a:ext cx="4191000" cy="4191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复习！！！！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6845" y="2211070"/>
            <a:ext cx="28092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完全倒装：</a:t>
            </a:r>
          </a:p>
        </p:txBody>
      </p:sp>
      <p:sp>
        <p:nvSpPr>
          <p:cNvPr id="8" name="左大括号 7"/>
          <p:cNvSpPr/>
          <p:nvPr>
            <p:custDataLst>
              <p:tags r:id="rId3"/>
            </p:custDataLst>
          </p:nvPr>
        </p:nvSpPr>
        <p:spPr>
          <a:xfrm>
            <a:off x="2809240" y="828675"/>
            <a:ext cx="917575" cy="4879975"/>
          </a:xfrm>
          <a:prstGeom prst="leftBrace">
            <a:avLst/>
          </a:prstGeom>
          <a:ln w="57150">
            <a:solidFill>
              <a:srgbClr val="20202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3555365" y="90932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地点副词：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here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，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there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3555365" y="1860550"/>
            <a:ext cx="77628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方位介词：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on, by, in, under...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555365" y="281178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时间副词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:  now...then...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472180" y="3763010"/>
            <a:ext cx="78460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表示运动方向的介词：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in, down, up..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3469640" y="4714240"/>
            <a:ext cx="85502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dirty="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作表语的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形容词</a:t>
            </a:r>
            <a:r>
              <a:rPr lang="en-US" altLang="zh-CN" sz="3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, 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过去分词</a:t>
            </a:r>
            <a:r>
              <a:rPr lang="en-US" altLang="zh-CN" sz="3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现在分词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8" grpId="0" bldLvl="0" animBg="1"/>
      <p:bldP spid="8" grpId="1" animBg="1"/>
      <p:bldP spid="9" grpId="0"/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7429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A tree on the hill 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stands there </a:t>
            </a:r>
            <a:r>
              <a:rPr lang="en-US" altLang="zh-CN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1165860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Some tall buidings are </a:t>
            </a:r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around the lake.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2257425"/>
            <a:ext cx="98532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The cat went away.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3348990"/>
            <a:ext cx="114007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The rain came down and the umbrellas went up.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4440555"/>
            <a:ext cx="114007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A new difficulty came then.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0" y="5532120"/>
            <a:ext cx="114007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The deaf girl was standing next to the bus.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3537585"/>
            <a:ext cx="28092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部分倒装：</a:t>
            </a:r>
          </a:p>
        </p:txBody>
      </p:sp>
      <p:sp>
        <p:nvSpPr>
          <p:cNvPr id="2" name="左大括号 1"/>
          <p:cNvSpPr/>
          <p:nvPr>
            <p:custDataLst>
              <p:tags r:id="rId2"/>
            </p:custDataLst>
          </p:nvPr>
        </p:nvSpPr>
        <p:spPr>
          <a:xfrm>
            <a:off x="2539365" y="923290"/>
            <a:ext cx="917575" cy="5934710"/>
          </a:xfrm>
          <a:prstGeom prst="leftBrace">
            <a:avLst/>
          </a:prstGeom>
          <a:ln w="57150">
            <a:solidFill>
              <a:srgbClr val="20202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223895" y="1031875"/>
            <a:ext cx="88106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否定意义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词要部分倒装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修饰名词时不用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223895" y="2136140"/>
            <a:ext cx="799528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固定句型：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neither/nor/so +be/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情</a:t>
            </a:r>
            <a:r>
              <a:rPr lang="en-US" altLang="zh-CN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/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助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3895" y="298323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223895" y="4850765"/>
            <a:ext cx="76041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only...but also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223895" y="3916680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until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223895" y="5729605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有</a:t>
            </a:r>
            <a:r>
              <a:rPr lang="en-US" altLang="zh-CN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as, though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要部分倒装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bldLvl="0" animBg="1"/>
      <p:bldP spid="2" grpId="1" animBg="1"/>
      <p:bldP spid="5" grpId="0"/>
      <p:bldP spid="8" grpId="0"/>
      <p:bldP spid="6" grpId="0"/>
      <p:bldP spid="7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3820" y="85725"/>
            <a:ext cx="114604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We can hardly find a class better than Class 3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7005" y="1271905"/>
            <a:ext cx="114604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I will never foget such an unforgettable experience.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3820" y="2994660"/>
            <a:ext cx="114604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She gives up by no means.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83820" y="4102100"/>
            <a:ext cx="114604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He knows little about his childhood.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3820" y="5264785"/>
            <a:ext cx="114604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>
                <a:latin typeface="Comic Sans MS" panose="030F0702030302020204" pitchFamily="66" charset="0"/>
                <a:ea typeface="宋体" panose="02010600030101010101" pitchFamily="2" charset="-122"/>
              </a:rPr>
              <a:t>Mike doesn’t like the food. ---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我也不喜欢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" y="742950"/>
            <a:ext cx="3534410" cy="35433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2610" y="4286250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We can learn English </a:t>
            </a:r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in this way.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62610" y="5247005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in this way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can we learn English.</a:t>
            </a:r>
            <a:endParaRPr lang="en-US" altLang="zh-CN" sz="40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62610" y="4286250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 make a living </a:t>
            </a:r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by teaching.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62610" y="5078095"/>
            <a:ext cx="102698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by teaching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do I make a living.</a:t>
            </a:r>
            <a:endParaRPr lang="en-US" altLang="zh-CN" sz="40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" y="924560"/>
            <a:ext cx="38862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4295" y="1513840"/>
            <a:ext cx="119456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   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如果</a:t>
            </a:r>
            <a:r>
              <a:rPr sz="3200" b="1">
                <a:solidFill>
                  <a:srgbClr val="C00000"/>
                </a:solidFill>
                <a:latin typeface="Tahoma" panose="020B0604030504040204" pitchFamily="34" charset="0"/>
                <a:ea typeface="楷体" panose="02010609060101010101" charset="-122"/>
                <a:sym typeface="+mn-ea"/>
              </a:rPr>
              <a:t>全部谓语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在主语前,叫</a:t>
            </a:r>
            <a:r>
              <a:rPr sz="3200" b="1">
                <a:solidFill>
                  <a:srgbClr val="C00000"/>
                </a:solidFill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;</a:t>
            </a:r>
            <a:r>
              <a:rPr lang="en-US"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 </a:t>
            </a:r>
          </a:p>
          <a:p>
            <a:endParaRPr lang="en-US" sz="3200" b="1">
              <a:latin typeface="Tahoma" panose="020B0604030504040204" pitchFamily="34" charset="0"/>
              <a:ea typeface="楷体" panose="02010609060101010101" charset="-122"/>
              <a:sym typeface="+mn-ea"/>
            </a:endParaRPr>
          </a:p>
          <a:p>
            <a:r>
              <a:rPr lang="en-US"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   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如果只把</a:t>
            </a:r>
            <a:r>
              <a:rPr sz="3200" b="1">
                <a:solidFill>
                  <a:srgbClr val="C00000"/>
                </a:solidFill>
                <a:latin typeface="Tahoma" panose="020B0604030504040204" pitchFamily="34" charset="0"/>
                <a:ea typeface="楷体" panose="02010609060101010101" charset="-122"/>
                <a:sym typeface="+mn-ea"/>
              </a:rPr>
              <a:t>助动词,系动词be或情态动词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提前,就叫</a:t>
            </a:r>
            <a:r>
              <a:rPr sz="3200" b="1">
                <a:solidFill>
                  <a:srgbClr val="C00000"/>
                </a:solidFill>
                <a:latin typeface="Tahoma" panose="020B0604030504040204" pitchFamily="34" charset="0"/>
                <a:ea typeface="楷体" panose="02010609060101010101" charset="-122"/>
                <a:sym typeface="+mn-ea"/>
              </a:rPr>
              <a:t>部分倒装</a:t>
            </a:r>
            <a:r>
              <a:rPr sz="32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.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88290" y="4464685"/>
            <a:ext cx="28092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完全倒装：</a:t>
            </a:r>
          </a:p>
        </p:txBody>
      </p:sp>
      <p:sp>
        <p:nvSpPr>
          <p:cNvPr id="8" name="左大括号 7"/>
          <p:cNvSpPr/>
          <p:nvPr>
            <p:custDataLst>
              <p:tags r:id="rId3"/>
            </p:custDataLst>
          </p:nvPr>
        </p:nvSpPr>
        <p:spPr>
          <a:xfrm>
            <a:off x="2809240" y="3082290"/>
            <a:ext cx="880745" cy="3471545"/>
          </a:xfrm>
          <a:prstGeom prst="leftBrace">
            <a:avLst/>
          </a:prstGeom>
          <a:ln w="57150">
            <a:solidFill>
              <a:srgbClr val="20202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3469640" y="3076575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地点副词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3469640" y="3721735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方位介词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469640" y="4425315"/>
            <a:ext cx="5497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时间副词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469640" y="5128895"/>
            <a:ext cx="68179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表示运动的介词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3469640" y="5713095"/>
            <a:ext cx="85502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dirty="0"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作表语的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形容词</a:t>
            </a:r>
            <a:r>
              <a:rPr lang="en-US" altLang="zh-CN" sz="3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, 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过去分词</a:t>
            </a:r>
            <a:r>
              <a:rPr lang="en-US" altLang="zh-CN" sz="3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36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  <a:sym typeface="+mn-ea"/>
              </a:rPr>
              <a:t>现在分词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要完全倒装</a:t>
            </a: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156845" y="378460"/>
            <a:ext cx="105410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注意：主语必须为</a:t>
            </a:r>
            <a:r>
              <a:rPr lang="zh-CN" altLang="en-US" sz="40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名词</a:t>
            </a:r>
            <a:r>
              <a:rPr lang="zh-CN" altLang="en-US" sz="4000">
                <a:latin typeface="Comic Sans MS" panose="030F0702030302020204" pitchFamily="66" charset="0"/>
                <a:ea typeface="宋体" panose="02010600030101010101" pitchFamily="2" charset="-122"/>
              </a:rPr>
              <a:t>的时候才可以完全倒装！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 bldLvl="0" animBg="1"/>
      <p:bldP spid="8" grpId="1" animBg="1"/>
      <p:bldP spid="9" grpId="0"/>
      <p:bldP spid="10" grpId="0"/>
      <p:bldP spid="11" grpId="0"/>
      <p:bldP spid="12" grpId="0"/>
      <p:bldP spid="1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435" y="4669790"/>
            <a:ext cx="12140565" cy="645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2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 began to play the piano </a:t>
            </a:r>
            <a:r>
              <a:rPr lang="en-US" altLang="zh-CN" sz="32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32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32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after my father came back.</a:t>
            </a:r>
          </a:p>
          <a:p>
            <a:endParaRPr lang="en-US" altLang="zh-CN" sz="32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1435" y="5314950"/>
            <a:ext cx="118783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after my father came back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did I begin to play the piano.</a:t>
            </a:r>
            <a:endParaRPr lang="en-US" altLang="zh-CN" sz="40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" y="767080"/>
            <a:ext cx="3748405" cy="3748405"/>
          </a:xfrm>
          <a:prstGeom prst="rect">
            <a:avLst/>
          </a:prstGeom>
        </p:spPr>
      </p:pic>
      <p:sp>
        <p:nvSpPr>
          <p:cNvPr id="13" name="AutoShape 8"/>
          <p:cNvSpPr/>
          <p:nvPr>
            <p:custDataLst>
              <p:tags r:id="rId4"/>
            </p:custDataLst>
          </p:nvPr>
        </p:nvSpPr>
        <p:spPr>
          <a:xfrm>
            <a:off x="5156200" y="1073785"/>
            <a:ext cx="4948555" cy="159131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主倒从不倒！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13" grpId="0" bldLvl="0" animBg="1"/>
      <p:bldP spid="1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435" y="4509770"/>
            <a:ext cx="12140565" cy="6451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He knew the news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36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when he returned his home.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1435" y="5217160"/>
            <a:ext cx="118783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when he returned his home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did he know the news.</a:t>
            </a:r>
            <a:endParaRPr lang="en-US" altLang="zh-CN" sz="40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" y="869315"/>
            <a:ext cx="3640455" cy="3640455"/>
          </a:xfrm>
          <a:prstGeom prst="rect">
            <a:avLst/>
          </a:prstGeom>
        </p:spPr>
      </p:pic>
      <p:sp>
        <p:nvSpPr>
          <p:cNvPr id="13" name="AutoShape 8"/>
          <p:cNvSpPr/>
          <p:nvPr>
            <p:custDataLst>
              <p:tags r:id="rId4"/>
            </p:custDataLst>
          </p:nvPr>
        </p:nvSpPr>
        <p:spPr>
          <a:xfrm>
            <a:off x="5156200" y="1073785"/>
            <a:ext cx="4948555" cy="132207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主倒从不倒！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13" grpId="0" bldLvl="0" animBg="1"/>
      <p:bldP spid="1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435" y="4316095"/>
            <a:ext cx="12592685" cy="1145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students stopped walking around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36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36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when the teacher came in .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1435" y="5535930"/>
            <a:ext cx="118783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when the teacher came in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did the students stop walking around.</a:t>
            </a:r>
            <a:endParaRPr lang="en-US" altLang="zh-CN" sz="40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" y="937260"/>
            <a:ext cx="4505325" cy="3378835"/>
          </a:xfrm>
          <a:prstGeom prst="rect">
            <a:avLst/>
          </a:prstGeom>
        </p:spPr>
      </p:pic>
      <p:sp>
        <p:nvSpPr>
          <p:cNvPr id="13" name="AutoShape 8"/>
          <p:cNvSpPr/>
          <p:nvPr>
            <p:custDataLst>
              <p:tags r:id="rId4"/>
            </p:custDataLst>
          </p:nvPr>
        </p:nvSpPr>
        <p:spPr>
          <a:xfrm>
            <a:off x="5156200" y="1073785"/>
            <a:ext cx="4948555" cy="132207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主倒从不倒！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13" grpId="0" bldLvl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only+</a:t>
            </a:r>
            <a:r>
              <a:rPr lang="zh-CN" alt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状语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435" y="4782185"/>
            <a:ext cx="1259268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Only</a:t>
            </a:r>
            <a:r>
              <a:rPr lang="en-US" altLang="zh-CN" sz="44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he can answer the question.</a:t>
            </a:r>
            <a:endParaRPr lang="en-US" altLang="zh-CN" sz="4400" b="1">
              <a:solidFill>
                <a:srgbClr val="7030A0"/>
              </a:solidFill>
              <a:latin typeface="Thonburi Bold" panose="00000400000000000000" charset="0"/>
              <a:ea typeface="楷体" panose="02010609060101010101" charset="-122"/>
              <a:cs typeface="Thonburi Bold" panose="00000400000000000000" charset="0"/>
              <a:sym typeface="+mn-ea"/>
            </a:endParaRP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4618355" y="1073785"/>
            <a:ext cx="5791200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only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修饰主语时不需要倒装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" y="868045"/>
            <a:ext cx="3715385" cy="3715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238760"/>
            <a:ext cx="1259268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You will find it easier to work out the problem only in this ways.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2190750"/>
            <a:ext cx="1259268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Peter can have dinner only when his mother comes back.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4203700"/>
            <a:ext cx="1259268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We get such useful information only through the Internet.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until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0" y="4782185"/>
            <a:ext cx="1214056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  He did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not</a:t>
            </a:r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realize the importance of family 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until</a:t>
            </a:r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he went through hard time. 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4618355" y="1073785"/>
            <a:ext cx="5791200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  </a:t>
            </a:r>
            <a:r>
              <a:rPr 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not until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遵循主倒从不倒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65" y="937895"/>
            <a:ext cx="4176395" cy="365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until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-289560" y="4989195"/>
            <a:ext cx="1214056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  He did </a:t>
            </a:r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not</a:t>
            </a:r>
            <a:r>
              <a:rPr lang="en-US" altLang="zh-CN" sz="44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leave </a:t>
            </a:r>
            <a:r>
              <a:rPr lang="en-US" altLang="zh-CN" sz="44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until</a:t>
            </a:r>
            <a:r>
              <a:rPr lang="en-US" altLang="zh-CN" sz="44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his boss arrived.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6879590" y="742950"/>
            <a:ext cx="4594225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not until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遵循主倒从不倒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939800"/>
            <a:ext cx="4893310" cy="3669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0" y="540385"/>
            <a:ext cx="1168717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girl did not come back until her mother called her.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2875" y="3331210"/>
            <a:ext cx="11282680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44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Sally did not cry until her friends told this bad news to 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only..but also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6035" y="5148580"/>
            <a:ext cx="1216596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  He can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not only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repair the broken bike,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but 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he can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also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fix up my house.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5571490" y="742950"/>
            <a:ext cx="6363335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not only...but also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遵循前倒后不倒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" y="928370"/>
            <a:ext cx="3976370" cy="387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not only..but also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6035" y="5148580"/>
            <a:ext cx="1216596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  The man will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not only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help her with housework,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but 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he will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also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take good care of her.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5571490" y="742950"/>
            <a:ext cx="6363335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not only...but also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遵循前倒后不倒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5" y="850265"/>
            <a:ext cx="4057015" cy="4057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pic>
        <p:nvPicPr>
          <p:cNvPr id="4" name="图片 3" descr="截屏2024-01-21 20.21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010" y="526415"/>
            <a:ext cx="4387215" cy="382841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891155" y="4601210"/>
            <a:ext cx="67500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chemeClr val="accent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bus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comes 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here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891155" y="5554345"/>
            <a:ext cx="6444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Here </a:t>
            </a:r>
            <a:r>
              <a:rPr lang="en-US" altLang="zh-CN" sz="40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comes </a:t>
            </a:r>
            <a:r>
              <a:rPr lang="en-US" altLang="zh-CN" sz="4000" b="1" u="sng">
                <a:solidFill>
                  <a:schemeClr val="accent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bus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65735" y="313055"/>
            <a:ext cx="1136840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He was not only a successful writer but he was also a wonderful composer.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65735" y="2868930"/>
            <a:ext cx="1136840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She was not only intelligent but she is also very musical.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as, though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6035" y="4879340"/>
            <a:ext cx="1216596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  </a:t>
            </a:r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As/Though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it was </a:t>
            </a:r>
            <a:r>
              <a:rPr lang="en-US" altLang="zh-CN" sz="3600" b="1">
                <a:solidFill>
                  <a:srgbClr val="7030A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late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, he still stayed up late studying at night.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5571490" y="742950"/>
            <a:ext cx="6363335" cy="198120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as, though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倒装时，把表语和状语提前即可。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" y="1120140"/>
            <a:ext cx="5280660" cy="34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56845" y="97790"/>
            <a:ext cx="118776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3600">
                <a:solidFill>
                  <a:srgbClr val="C0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as, though </a:t>
            </a:r>
            <a:r>
              <a:rPr lang="zh-CN" altLang="en-US" sz="36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部分倒装</a:t>
            </a:r>
            <a:endParaRPr lang="en-US" altLang="zh-CN" sz="3600">
              <a:solidFill>
                <a:schemeClr val="tx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79425" y="4879340"/>
            <a:ext cx="910399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6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Though</a:t>
            </a:r>
            <a:r>
              <a:rPr lang="en-US" altLang="zh-CN" sz="3600" b="1">
                <a:solidFill>
                  <a:schemeClr val="tx1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he is a king, he is not happy.</a:t>
            </a:r>
          </a:p>
        </p:txBody>
      </p:sp>
      <p:sp>
        <p:nvSpPr>
          <p:cNvPr id="13" name="AutoShape 8"/>
          <p:cNvSpPr/>
          <p:nvPr>
            <p:custDataLst>
              <p:tags r:id="rId3"/>
            </p:custDataLst>
          </p:nvPr>
        </p:nvSpPr>
        <p:spPr>
          <a:xfrm>
            <a:off x="5571490" y="742950"/>
            <a:ext cx="5812155" cy="2686050"/>
          </a:xfrm>
          <a:prstGeom prst="cloudCallout">
            <a:avLst>
              <a:gd name="adj1" fmla="val 67375"/>
              <a:gd name="adj2" fmla="val 34565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as, though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倒装时，把从句中的表语和状语提前即可。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5" y="937260"/>
            <a:ext cx="3756025" cy="374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3" grpId="0" bldLvl="0" animBg="1"/>
      <p:bldP spid="1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65735" y="313055"/>
            <a:ext cx="1136840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As he was tired, he went to bed early.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65735" y="2118360"/>
            <a:ext cx="1136840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Though he is </a:t>
            </a:r>
            <a:r>
              <a:rPr lang="en-US" sz="4800" b="1"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successful </a:t>
            </a:r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, he is not proud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65735" y="3924300"/>
            <a:ext cx="11368405" cy="644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T</a:t>
            </a:r>
            <a:r>
              <a:rPr lang="en-US" sz="4800" b="1">
                <a:solidFill>
                  <a:schemeClr val="tx1"/>
                </a:solidFill>
                <a:latin typeface="Times New Roman Bold" panose="02020503050405090304" charset="0"/>
                <a:ea typeface="楷体" panose="02010609060101010101" charset="-122"/>
                <a:cs typeface="Times New Roman Bold" panose="02020503050405090304" charset="0"/>
                <a:sym typeface="+mn-ea"/>
              </a:rPr>
              <a:t>hough he tried hard, he failed at last.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780665" y="4631055"/>
            <a:ext cx="7055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chemeClr val="accent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A lot of money</a:t>
            </a:r>
            <a:r>
              <a:rPr lang="en-US" altLang="zh-CN" sz="4000" b="1"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 was </a:t>
            </a:r>
            <a:r>
              <a:rPr lang="en-US" altLang="zh-CN" sz="4000" b="1">
                <a:solidFill>
                  <a:srgbClr val="C00000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there</a:t>
            </a:r>
            <a:r>
              <a:rPr lang="en-US" altLang="zh-CN" sz="4000" b="1"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707640" y="5552440"/>
            <a:ext cx="64573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There </a:t>
            </a:r>
            <a:r>
              <a:rPr lang="en-US" altLang="zh-CN" sz="4000" b="1">
                <a:solidFill>
                  <a:schemeClr val="tx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was </a:t>
            </a:r>
            <a:r>
              <a:rPr lang="en-US" altLang="zh-CN" sz="4000" b="1" u="sng">
                <a:solidFill>
                  <a:schemeClr val="accent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a lot of money</a:t>
            </a:r>
            <a:r>
              <a:rPr lang="en-US" altLang="zh-CN" sz="4000" b="1">
                <a:solidFill>
                  <a:schemeClr val="tx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.</a:t>
            </a:r>
            <a:endParaRPr lang="en-US" altLang="zh-CN" sz="4000" b="1">
              <a:latin typeface="Arial Hebrew Bold" charset="0"/>
              <a:ea typeface="楷体" panose="02010609060101010101" charset="-122"/>
              <a:cs typeface="Arial Hebrew Bold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155" y="757555"/>
            <a:ext cx="4787900" cy="36360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707640" y="4867910"/>
            <a:ext cx="70554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chemeClr val="accent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A woman</a:t>
            </a:r>
            <a:r>
              <a:rPr lang="en-US" altLang="zh-CN" sz="4000" b="1"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 stands </a:t>
            </a:r>
            <a:r>
              <a:rPr lang="en-US" altLang="zh-CN" sz="4000" b="1">
                <a:solidFill>
                  <a:srgbClr val="C00000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here</a:t>
            </a:r>
            <a:r>
              <a:rPr lang="en-US" altLang="zh-CN" sz="4000" b="1"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707640" y="5686425"/>
            <a:ext cx="64573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rgbClr val="C00000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Here </a:t>
            </a:r>
            <a:r>
              <a:rPr lang="en-US" altLang="zh-CN" sz="4000" b="1">
                <a:solidFill>
                  <a:schemeClr val="tx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stands </a:t>
            </a:r>
            <a:r>
              <a:rPr lang="en-US" altLang="zh-CN" sz="4000" b="1" u="sng">
                <a:solidFill>
                  <a:schemeClr val="accent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a woman</a:t>
            </a:r>
            <a:r>
              <a:rPr lang="en-US" altLang="zh-CN" sz="4000" b="1">
                <a:solidFill>
                  <a:schemeClr val="tx1"/>
                </a:solidFill>
                <a:latin typeface="Arial Hebrew Bold" charset="0"/>
                <a:ea typeface="楷体" panose="02010609060101010101" charset="-122"/>
                <a:cs typeface="Arial Hebrew Bold" charset="0"/>
                <a:sym typeface="+mn-ea"/>
              </a:rPr>
              <a:t>.</a:t>
            </a:r>
            <a:endParaRPr lang="en-US" altLang="zh-CN" sz="4000" b="1">
              <a:latin typeface="Arial Hebrew Bold" charset="0"/>
              <a:ea typeface="楷体" panose="02010609060101010101" charset="-122"/>
              <a:cs typeface="Arial Hebrew Bold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150" y="575310"/>
            <a:ext cx="5729605" cy="40462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790315" y="1826260"/>
            <a:ext cx="67500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 girl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sat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by the door.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790315" y="3075305"/>
            <a:ext cx="6444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By the door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sat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a girl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" y="922655"/>
            <a:ext cx="3332480" cy="50126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0020" y="103505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415540" y="4368800"/>
            <a:ext cx="67500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This book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is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 the desk.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415540" y="5433060"/>
            <a:ext cx="64446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On the desk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is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this book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205" y="516890"/>
            <a:ext cx="5237480" cy="34944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4295" y="189230"/>
            <a:ext cx="1185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ahoma" panose="020B0604030504040204" pitchFamily="34" charset="0"/>
                <a:ea typeface="楷体" panose="02010609060101010101" charset="-122"/>
                <a:sym typeface="+mn-ea"/>
              </a:rPr>
              <a:t>完全倒装句：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86250" y="923925"/>
            <a:ext cx="67500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little dog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sit </a:t>
            </a:r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in front of the house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438650" y="2941320"/>
            <a:ext cx="64446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u="sng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In front of the house</a:t>
            </a:r>
            <a:r>
              <a:rPr lang="en-US" altLang="zh-CN" sz="4000" b="1">
                <a:solidFill>
                  <a:srgbClr val="C0000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 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sit </a:t>
            </a:r>
            <a:r>
              <a:rPr lang="en-US" altLang="zh-CN" sz="4000" b="1" u="sng">
                <a:solidFill>
                  <a:srgbClr val="00B0F0"/>
                </a:solidFill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the little dog</a:t>
            </a:r>
            <a:r>
              <a:rPr lang="en-US" altLang="zh-CN" sz="4000" b="1">
                <a:latin typeface="Thonburi Bold" panose="00000400000000000000" charset="0"/>
                <a:ea typeface="楷体" panose="02010609060101010101" charset="-122"/>
                <a:cs typeface="Thonburi Bold" panose="00000400000000000000" charset="0"/>
                <a:sym typeface="+mn-ea"/>
              </a:rPr>
              <a:t>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" y="923925"/>
            <a:ext cx="3754755" cy="5010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6" grpId="0"/>
      <p:bldP spid="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5B9"/>
      </a:accent5>
      <a:accent6>
        <a:srgbClr val="000000"/>
      </a:accent6>
      <a:hlink>
        <a:srgbClr val="00B200"/>
      </a:hlink>
      <a:folHlink>
        <a:srgbClr val="703DFF"/>
      </a:folHlink>
    </a:clrScheme>
    <a:fontScheme name="">
      <a:majorFont>
        <a:latin typeface="Comic Sans MS"/>
        <a:ea typeface="宋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5B9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B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272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6600"/>
        </a:lt1>
        <a:dk2>
          <a:srgbClr val="FFFFFF"/>
        </a:dk2>
        <a:lt2>
          <a:srgbClr val="808000"/>
        </a:lt2>
        <a:accent1>
          <a:srgbClr val="99CC00"/>
        </a:accent1>
        <a:accent2>
          <a:srgbClr val="003300"/>
        </a:accent2>
        <a:accent3>
          <a:srgbClr val="ADB9AA"/>
        </a:accent3>
        <a:accent4>
          <a:srgbClr val="DCDCDC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ECFF"/>
        </a:dk2>
        <a:lt2>
          <a:srgbClr val="808080"/>
        </a:lt2>
        <a:accent1>
          <a:srgbClr val="33CCCC"/>
        </a:accent1>
        <a:accent2>
          <a:srgbClr val="006699"/>
        </a:accent2>
        <a:accent3>
          <a:srgbClr val="AAADB9"/>
        </a:accent3>
        <a:accent4>
          <a:srgbClr val="DCDCDC"/>
        </a:accent4>
        <a:accent5>
          <a:srgbClr val="ADE2E2"/>
        </a:accent5>
        <a:accent6>
          <a:srgbClr val="005B89"/>
        </a:accent6>
        <a:hlink>
          <a:srgbClr val="00FF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6666FF"/>
        </a:lt2>
        <a:accent1>
          <a:srgbClr val="33CCFF"/>
        </a:accent1>
        <a:accent2>
          <a:srgbClr val="0000FF"/>
        </a:accent2>
        <a:accent3>
          <a:srgbClr val="AAAAB9"/>
        </a:accent3>
        <a:accent4>
          <a:srgbClr val="DCDCDC"/>
        </a:accent4>
        <a:accent5>
          <a:srgbClr val="ADE2FF"/>
        </a:accent5>
        <a:accent6>
          <a:srgbClr val="0000E5"/>
        </a:accent6>
        <a:hlink>
          <a:srgbClr val="FFFF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80"/>
        </a:lt1>
        <a:dk2>
          <a:srgbClr val="FFFFFF"/>
        </a:dk2>
        <a:lt2>
          <a:srgbClr val="000000"/>
        </a:lt2>
        <a:accent1>
          <a:srgbClr val="CC66FF"/>
        </a:accent1>
        <a:accent2>
          <a:srgbClr val="990099"/>
        </a:accent2>
        <a:accent3>
          <a:srgbClr val="C1AAC1"/>
        </a:accent3>
        <a:accent4>
          <a:srgbClr val="DCDCDC"/>
        </a:accent4>
        <a:accent5>
          <a:srgbClr val="E2B9FF"/>
        </a:accent5>
        <a:accent6>
          <a:srgbClr val="890089"/>
        </a:accent6>
        <a:hlink>
          <a:srgbClr val="FF99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CC"/>
        </a:dk2>
        <a:lt2>
          <a:srgbClr val="FF3300"/>
        </a:lt2>
        <a:accent1>
          <a:srgbClr val="FF7C80"/>
        </a:accent1>
        <a:accent2>
          <a:srgbClr val="990000"/>
        </a:accent2>
        <a:accent3>
          <a:srgbClr val="C1AAAA"/>
        </a:accent3>
        <a:accent4>
          <a:srgbClr val="DCDCDC"/>
        </a:accent4>
        <a:accent5>
          <a:srgbClr val="FFBFC1"/>
        </a:accent5>
        <a:accent6>
          <a:srgbClr val="890000"/>
        </a:accent6>
        <a:hlink>
          <a:srgbClr val="FF66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1412</Words>
  <Application>Microsoft Macintosh PowerPoint</Application>
  <PresentationFormat>宽屏</PresentationFormat>
  <Paragraphs>183</Paragraphs>
  <Slides>43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宋体</vt:lpstr>
      <vt:lpstr>Times New Roman Bold</vt:lpstr>
      <vt:lpstr>Times New Roman Regular</vt:lpstr>
      <vt:lpstr>Arial</vt:lpstr>
      <vt:lpstr>Arial Hebrew Bold</vt:lpstr>
      <vt:lpstr>Calibri</vt:lpstr>
      <vt:lpstr>Comic Sans MS</vt:lpstr>
      <vt:lpstr>Tahoma</vt:lpstr>
      <vt:lpstr>Thonburi Bold</vt:lpstr>
      <vt:lpstr>WPS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安 方</cp:lastModifiedBy>
  <cp:revision>21</cp:revision>
  <dcterms:created xsi:type="dcterms:W3CDTF">2024-01-22T14:22:00Z</dcterms:created>
  <dcterms:modified xsi:type="dcterms:W3CDTF">2025-10-11T14:44:14Z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093AAEA9C22445D89A95EB24F72693C7_13</vt:lpwstr>
  </property>
</Properties>
</file>